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1" r:id="rId1"/>
  </p:sldMasterIdLst>
  <p:notesMasterIdLst>
    <p:notesMasterId r:id="rId18"/>
  </p:notesMasterIdLst>
  <p:handoutMasterIdLst>
    <p:handoutMasterId r:id="rId19"/>
  </p:handoutMasterIdLst>
  <p:sldIdLst>
    <p:sldId id="257" r:id="rId2"/>
    <p:sldId id="258" r:id="rId3"/>
    <p:sldId id="259" r:id="rId4"/>
    <p:sldId id="260" r:id="rId5"/>
    <p:sldId id="261" r:id="rId6"/>
    <p:sldId id="267" r:id="rId7"/>
    <p:sldId id="268" r:id="rId8"/>
    <p:sldId id="271" r:id="rId9"/>
    <p:sldId id="274" r:id="rId10"/>
    <p:sldId id="276" r:id="rId11"/>
    <p:sldId id="277" r:id="rId12"/>
    <p:sldId id="279" r:id="rId13"/>
    <p:sldId id="263" r:id="rId14"/>
    <p:sldId id="264" r:id="rId15"/>
    <p:sldId id="509" r:id="rId16"/>
    <p:sldId id="265" r:id="rId17"/>
  </p:sldIdLst>
  <p:sldSz cx="9144000" cy="6858000" type="screen4x3"/>
  <p:notesSz cx="6858000" cy="9777413"/>
  <p:kinsoku lang="ja-JP" invalStChars="、。，．・：；？！゛゜ヽヾゝゞ々ー’”）〕］｝〉》」』】°‰′″℃￠％ぁぃぅぇぉっゃゅょゎァィゥェォッャュョヮヵヶ!%),.:;?]}｡｣､･ｧｨｩｪｫｬｭｮｯｰﾞﾟ" invalEndChars="‘“（〔［｛〈《「『【￥＄$([\{｢￡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A2C1FE"/>
    <a:srgbClr val="A2FFA3"/>
    <a:srgbClr val="FFFF99"/>
    <a:srgbClr val="FFFF66"/>
    <a:srgbClr val="FCFEB9"/>
    <a:srgbClr val="CECECE"/>
    <a:srgbClr val="C1CEFF"/>
    <a:srgbClr val="D1D3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426" autoAdjust="0"/>
    <p:restoredTop sz="94702" autoAdjust="0"/>
  </p:normalViewPr>
  <p:slideViewPr>
    <p:cSldViewPr snapToGrid="0">
      <p:cViewPr varScale="1">
        <p:scale>
          <a:sx n="72" d="100"/>
          <a:sy n="72" d="100"/>
        </p:scale>
        <p:origin x="104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customXml" Target="../customXml/item3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3500" y="107950"/>
            <a:ext cx="67945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6400800" y="9364663"/>
            <a:ext cx="3937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28D1D820-DAEC-4CC1-95D5-2D7FDA634FA1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11440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648200"/>
            <a:ext cx="5029200" cy="411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vert="horz" wrap="square" lIns="90488" tIns="44450" rIns="90488" bIns="4445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dirty="0"/>
              <a:t>Click to edit Master notes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3315" name="Rectangle 3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4588" y="854075"/>
            <a:ext cx="4568825" cy="342582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/>
          <p:cNvSpPr>
            <a:spLocks noChangeArrowheads="1"/>
          </p:cNvSpPr>
          <p:nvPr/>
        </p:nvSpPr>
        <p:spPr bwMode="auto">
          <a:xfrm>
            <a:off x="63500" y="107950"/>
            <a:ext cx="67945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lIns="90488" tIns="44450" rIns="90488" bIns="44450" anchor="ctr">
            <a:spAutoFit/>
          </a:bodyPr>
          <a:lstStyle/>
          <a:p>
            <a:pPr algn="ctr" eaLnBrk="0" hangingPunct="0">
              <a:defRPr/>
            </a:pPr>
            <a:r>
              <a:rPr lang="en-GB" sz="1400" dirty="0">
                <a:latin typeface="Calibri" pitchFamily="34" charset="0"/>
                <a:cs typeface="Calibri" pitchFamily="34" charset="0"/>
              </a:rPr>
              <a:t>Asia Pacific University of Technology and Innovation</a:t>
            </a:r>
          </a:p>
        </p:txBody>
      </p:sp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6400800" y="9364663"/>
            <a:ext cx="393700" cy="3048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0488" tIns="44450" rIns="90488" bIns="44450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r"/>
            <a:fld id="{7381BA68-BC59-4A59-9827-B63CD359E84C}" type="slidenum">
              <a:rPr lang="en-US" altLang="en-US" sz="1400">
                <a:latin typeface="Calibri" panose="020F0502020204030204" pitchFamily="34" charset="0"/>
                <a:cs typeface="Calibri" panose="020F0502020204030204" pitchFamily="34" charset="0"/>
              </a:rPr>
              <a:pPr algn="r"/>
              <a:t>‹#›</a:t>
            </a:fld>
            <a:endParaRPr lang="en-US" altLang="en-US" sz="1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4242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Calibri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477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Medical Expert Systems - MYCIN</a:t>
            </a:r>
          </a:p>
          <a:p>
            <a:pPr eaLnBrk="1" hangingPunct="1"/>
            <a:r>
              <a:rPr lang="en-US" dirty="0"/>
              <a:t>Geological Exploration </a:t>
            </a:r>
          </a:p>
          <a:p>
            <a:pPr eaLnBrk="1" hangingPunct="1"/>
            <a:r>
              <a:rPr lang="en-US" dirty="0"/>
              <a:t>Computer Configuration</a:t>
            </a:r>
          </a:p>
          <a:p>
            <a:pPr eaLnBrk="1" hangingPunct="1"/>
            <a:r>
              <a:rPr lang="en-US" dirty="0"/>
              <a:t>Chemical Analysis</a:t>
            </a:r>
          </a:p>
          <a:p>
            <a:pPr eaLnBrk="1" hangingPunct="1"/>
            <a:r>
              <a:rPr lang="en-US" dirty="0"/>
              <a:t>Legal Advice – SHYSHER - </a:t>
            </a:r>
            <a:r>
              <a:rPr lang="en-US" dirty="0" err="1"/>
              <a:t>australia</a:t>
            </a:r>
            <a:endParaRPr lang="en-US" dirty="0"/>
          </a:p>
          <a:p>
            <a:pPr eaLnBrk="1" hangingPunct="1"/>
            <a:r>
              <a:rPr lang="en-US" dirty="0"/>
              <a:t>Finance</a:t>
            </a:r>
          </a:p>
          <a:p>
            <a:pPr eaLnBrk="1" hangingPunct="1"/>
            <a:r>
              <a:rPr lang="en-US" dirty="0"/>
              <a:t>Manufacturing</a:t>
            </a:r>
          </a:p>
          <a:p>
            <a:r>
              <a:rPr lang="en-GB" dirty="0"/>
              <a:t>Car fault diagnosis – expertise2go</a:t>
            </a:r>
            <a:endParaRPr lang="en-US" dirty="0"/>
          </a:p>
          <a:p>
            <a:r>
              <a:rPr lang="en-GB" dirty="0"/>
              <a:t>Bank loan decisions </a:t>
            </a:r>
            <a:endParaRPr lang="en-US" dirty="0"/>
          </a:p>
          <a:p>
            <a:r>
              <a:rPr lang="en-GB" dirty="0"/>
              <a:t>Plant recognition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98102" y="8829967"/>
            <a:ext cx="2982119" cy="464820"/>
          </a:xfrm>
          <a:prstGeom prst="rect">
            <a:avLst/>
          </a:prstGeom>
        </p:spPr>
        <p:txBody>
          <a:bodyPr/>
          <a:lstStyle/>
          <a:p>
            <a:fld id="{02C261EE-E71E-4FE5-9210-4198D80A08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24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0" y="0"/>
            <a:ext cx="9144000" cy="3429000"/>
          </a:xfrm>
          <a:prstGeom prst="rect">
            <a:avLst/>
          </a:prstGeom>
          <a:solidFill>
            <a:srgbClr val="A2FFA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latin typeface="Arial" charset="0"/>
            </a:endParaRPr>
          </a:p>
        </p:txBody>
      </p:sp>
      <p:pic>
        <p:nvPicPr>
          <p:cNvPr id="5" name="Picture 10" descr="APU Logo_Final_Vertical_V1_HR1 cop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5888" y="2514600"/>
            <a:ext cx="2530476" cy="238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704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389188" y="1952625"/>
            <a:ext cx="6754812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704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374900" y="3886200"/>
            <a:ext cx="67691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562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3807486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59563" y="274638"/>
            <a:ext cx="2057400" cy="59483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5775" y="274638"/>
            <a:ext cx="6021388" cy="59483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3335211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2268769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41386138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7363" y="1697038"/>
            <a:ext cx="40386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8363" y="1697038"/>
            <a:ext cx="4038600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148320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866073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3055886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3500746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31981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GB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Slide ‹#› of 9</a:t>
            </a:r>
          </a:p>
        </p:txBody>
      </p:sp>
    </p:spTree>
    <p:extLst>
      <p:ext uri="{BB962C8B-B14F-4D97-AF65-F5344CB8AC3E}">
        <p14:creationId xmlns:p14="http://schemas.microsoft.com/office/powerpoint/2010/main" val="418428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7" descr="ucti_globe1_transparent_small"/>
          <p:cNvPicPr>
            <a:picLocks noChangeAspect="1" noChangeArrowheads="1"/>
          </p:cNvPicPr>
          <p:nvPr/>
        </p:nvPicPr>
        <p:blipFill>
          <a:blip r:embed="rId13">
            <a:lum bright="80000" contrast="-9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1450" y="2570163"/>
            <a:ext cx="7207250" cy="409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6019" name="Rectangle 3"/>
          <p:cNvSpPr>
            <a:spLocks noChangeArrowheads="1"/>
          </p:cNvSpPr>
          <p:nvPr/>
        </p:nvSpPr>
        <p:spPr bwMode="auto">
          <a:xfrm>
            <a:off x="0" y="6621463"/>
            <a:ext cx="9144000" cy="236537"/>
          </a:xfrm>
          <a:prstGeom prst="rect">
            <a:avLst/>
          </a:prstGeom>
          <a:solidFill>
            <a:srgbClr val="A2FFA3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latin typeface="Arial" charset="0"/>
            </a:endParaRP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7363" y="1697038"/>
            <a:ext cx="822960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485775" y="274638"/>
            <a:ext cx="70421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86023" name="Rectangle 7"/>
          <p:cNvSpPr>
            <a:spLocks noChangeArrowheads="1"/>
          </p:cNvSpPr>
          <p:nvPr/>
        </p:nvSpPr>
        <p:spPr bwMode="auto">
          <a:xfrm>
            <a:off x="0" y="6597650"/>
            <a:ext cx="27114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>
              <a:defRPr/>
            </a:pPr>
            <a:r>
              <a:rPr lang="en-GB" sz="800" baseline="0" dirty="0">
                <a:latin typeface="Calibri" pitchFamily="34" charset="0"/>
                <a:cs typeface="Calibri" pitchFamily="34" charset="0"/>
              </a:rPr>
              <a:t>CT017-3-1 Introduction to AI</a:t>
            </a:r>
            <a:endParaRPr lang="en-GB" sz="800" dirty="0">
              <a:latin typeface="Calibri" pitchFamily="34" charset="0"/>
              <a:cs typeface="Calibri" pitchFamily="34" charset="0"/>
            </a:endParaRPr>
          </a:p>
        </p:txBody>
      </p:sp>
      <p:sp>
        <p:nvSpPr>
          <p:cNvPr id="86024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6248400" y="6623050"/>
            <a:ext cx="2895600" cy="234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altLang="en-US" dirty="0"/>
              <a:t>Slide # of 21</a:t>
            </a:r>
          </a:p>
        </p:txBody>
      </p:sp>
      <p:sp>
        <p:nvSpPr>
          <p:cNvPr id="86025" name="Rectangle 9"/>
          <p:cNvSpPr>
            <a:spLocks noChangeArrowheads="1"/>
          </p:cNvSpPr>
          <p:nvPr/>
        </p:nvSpPr>
        <p:spPr bwMode="auto">
          <a:xfrm>
            <a:off x="3175000" y="6597650"/>
            <a:ext cx="2711450" cy="260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>
              <a:defRPr/>
            </a:pPr>
            <a:r>
              <a:rPr lang="en-GB" sz="800" dirty="0">
                <a:latin typeface="Calibri" pitchFamily="34" charset="0"/>
                <a:cs typeface="Calibri" pitchFamily="34" charset="0"/>
              </a:rPr>
              <a:t>Intro to Expert Systems</a:t>
            </a:r>
          </a:p>
        </p:txBody>
      </p:sp>
      <p:pic>
        <p:nvPicPr>
          <p:cNvPr id="1033" name="Picture 10" descr="APU Logo Final-medium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525" y="0"/>
            <a:ext cx="1514475" cy="151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2DtyjC0UxTw" TargetMode="External"/><Relationship Id="rId2" Type="http://schemas.openxmlformats.org/officeDocument/2006/relationships/hyperlink" Target="https://www.youtube.com/watch?v=1PHwq1-f62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UyohSu-Ft_U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74900" y="3562815"/>
            <a:ext cx="6769100" cy="1752600"/>
          </a:xfrm>
        </p:spPr>
        <p:txBody>
          <a:bodyPr/>
          <a:lstStyle/>
          <a:p>
            <a:r>
              <a:rPr lang="en-US" dirty="0">
                <a:latin typeface="Arial" charset="0"/>
              </a:rPr>
              <a:t>Introduction to Expert Systems</a:t>
            </a:r>
            <a:endParaRPr lang="en-US" dirty="0"/>
          </a:p>
        </p:txBody>
      </p:sp>
      <p:sp>
        <p:nvSpPr>
          <p:cNvPr id="5" name="Text Box 6"/>
          <p:cNvSpPr txBox="1">
            <a:spLocks noGrp="1" noChangeArrowheads="1"/>
          </p:cNvSpPr>
          <p:nvPr>
            <p:ph type="ctrTitle"/>
          </p:nvPr>
        </p:nvSpPr>
        <p:spPr bwMode="auto">
          <a:xfrm>
            <a:off x="2389188" y="2133639"/>
            <a:ext cx="6754812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en-US" sz="3800" dirty="0"/>
              <a:t>Introduction to AI</a:t>
            </a:r>
            <a:br>
              <a:rPr lang="en-US" sz="3800" dirty="0"/>
            </a:br>
            <a:r>
              <a:rPr lang="en-US" sz="1400" dirty="0"/>
              <a:t>CT017-3-1-IAI  </a:t>
            </a:r>
            <a:r>
              <a:rPr lang="en-US" sz="1400" dirty="0" err="1"/>
              <a:t>Ver</a:t>
            </a:r>
            <a:r>
              <a:rPr lang="en-US" sz="1400" dirty="0"/>
              <a:t> 1.0</a:t>
            </a:r>
            <a:endParaRPr lang="en-US" sz="3800" dirty="0"/>
          </a:p>
          <a:p>
            <a:pPr eaLnBrk="1" hangingPunct="1"/>
            <a:endParaRPr lang="en-US" sz="1400" dirty="0"/>
          </a:p>
        </p:txBody>
      </p:sp>
      <p:pic>
        <p:nvPicPr>
          <p:cNvPr id="2" name="058. Inspirational Pop - AShamaluevMusic">
            <a:hlinkClick r:id="" action="ppaction://media"/>
            <a:extLst>
              <a:ext uri="{FF2B5EF4-FFF2-40B4-BE49-F238E27FC236}">
                <a16:creationId xmlns:a16="http://schemas.microsoft.com/office/drawing/2014/main" id="{947E9C9C-1A05-49F9-BBD6-7CF8179E695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174" y="56686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729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466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Components of Expert Systems</a:t>
            </a: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556" y="1697038"/>
            <a:ext cx="6503213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15 of 21</a:t>
            </a:r>
          </a:p>
        </p:txBody>
      </p:sp>
    </p:spTree>
    <p:extLst>
      <p:ext uri="{BB962C8B-B14F-4D97-AF65-F5344CB8AC3E}">
        <p14:creationId xmlns:p14="http://schemas.microsoft.com/office/powerpoint/2010/main" val="3639521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Expert System Shell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z="2000" b="1" dirty="0">
                <a:solidFill>
                  <a:srgbClr val="000000"/>
                </a:solidFill>
              </a:rPr>
              <a:t>Anatomy of an expert system</a:t>
            </a:r>
            <a:endParaRPr lang="en-US" sz="2000" dirty="0">
              <a:solidFill>
                <a:srgbClr val="000000"/>
              </a:solidFill>
            </a:endParaRPr>
          </a:p>
          <a:p>
            <a:pPr lvl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438400"/>
            <a:ext cx="3273425" cy="2889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2392362"/>
            <a:ext cx="3292475" cy="298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16 of 21</a:t>
            </a:r>
          </a:p>
        </p:txBody>
      </p:sp>
    </p:spTree>
    <p:extLst>
      <p:ext uri="{BB962C8B-B14F-4D97-AF65-F5344CB8AC3E}">
        <p14:creationId xmlns:p14="http://schemas.microsoft.com/office/powerpoint/2010/main" val="838927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457200" eaLnBrk="0" hangingPunct="0">
              <a:buFontTx/>
              <a:buAutoNum type="arabicParenR"/>
            </a:pPr>
            <a:r>
              <a:rPr lang="en-US" sz="2000" dirty="0">
                <a:solidFill>
                  <a:srgbClr val="000000"/>
                </a:solidFill>
              </a:rPr>
              <a:t>State the purpose of the expert system</a:t>
            </a:r>
          </a:p>
          <a:p>
            <a:pPr marL="457200" lvl="0" indent="-457200">
              <a:buFontTx/>
              <a:buAutoNum type="arabicParenR"/>
            </a:pPr>
            <a:r>
              <a:rPr lang="en-US" sz="2000" dirty="0">
                <a:solidFill>
                  <a:srgbClr val="000000"/>
                </a:solidFill>
              </a:rPr>
              <a:t>So why bother developing systems to replace human experts?</a:t>
            </a:r>
          </a:p>
          <a:p>
            <a:pPr marL="457200" lvl="0" indent="-457200">
              <a:buFontTx/>
              <a:buAutoNum type="arabicParenR"/>
            </a:pPr>
            <a:r>
              <a:rPr lang="en-US" sz="2000" dirty="0">
                <a:solidFill>
                  <a:srgbClr val="000000"/>
                </a:solidFill>
              </a:rPr>
              <a:t>Write down the advantages and disadvantages</a:t>
            </a:r>
          </a:p>
          <a:p>
            <a:pPr>
              <a:buFont typeface="+mj-lt"/>
              <a:buAutoNum type="arabicParenR"/>
            </a:pPr>
            <a:r>
              <a:rPr lang="en-US" sz="2000" dirty="0"/>
              <a:t>Describe three functions of an expert system.</a:t>
            </a:r>
          </a:p>
          <a:p>
            <a:pPr>
              <a:buFont typeface="+mj-lt"/>
              <a:buAutoNum type="arabicParenR"/>
            </a:pPr>
            <a:r>
              <a:rPr lang="en-US" sz="2000" dirty="0"/>
              <a:t>Where does the knowledge in an expert system come from?</a:t>
            </a:r>
          </a:p>
          <a:p>
            <a:pPr>
              <a:buFont typeface="+mj-lt"/>
              <a:buAutoNum type="arabicParenR"/>
            </a:pPr>
            <a:r>
              <a:rPr lang="en-US" sz="2000" dirty="0"/>
              <a:t>An expert system entitled ‘Parliament: How it Works’ is being created. Identify two appropriate domain experts for this expert system.</a:t>
            </a:r>
          </a:p>
          <a:p>
            <a:pPr>
              <a:buFont typeface="+mj-lt"/>
              <a:buAutoNum type="arabicParenR"/>
            </a:pPr>
            <a:r>
              <a:rPr lang="en-US" sz="2000" dirty="0"/>
              <a:t>Identify the three components of an expert system.</a:t>
            </a:r>
          </a:p>
          <a:p>
            <a:pPr>
              <a:buFont typeface="+mj-lt"/>
              <a:buAutoNum type="arabicParenR"/>
            </a:pPr>
            <a:r>
              <a:rPr lang="en-US" sz="2000" dirty="0"/>
              <a:t>What two forms of output are generated from an expert system?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18 of 21</a:t>
            </a:r>
          </a:p>
        </p:txBody>
      </p:sp>
    </p:spTree>
    <p:extLst>
      <p:ext uri="{BB962C8B-B14F-4D97-AF65-F5344CB8AC3E}">
        <p14:creationId xmlns:p14="http://schemas.microsoft.com/office/powerpoint/2010/main" val="3820550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Expert systems use a different approach; they collect the small fragments of human know-how into a knowledge-base which is used to reason through a problem, using the knowledge that is appropriate. </a:t>
            </a:r>
          </a:p>
          <a:p>
            <a:r>
              <a:rPr lang="en-US" sz="2400" dirty="0"/>
              <a:t>A different problem, within the domain of the knowledge-base, can be solved using the same program without reprogramming. The ability of these systems to explain the reasoning process through back-traces and to handle levels of confidence and uncertainty provides an additional feature that conventional programming doesn’t handle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5D88CD2A-D06B-43E5-AE89-63C19C1A837C}" type="slidenum">
              <a:rPr lang="en-GB" smtClean="0"/>
              <a:t>13</a:t>
            </a:fld>
            <a:r>
              <a:rPr lang="en-GB" dirty="0"/>
              <a:t>› of 21</a:t>
            </a: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264465" y="411163"/>
            <a:ext cx="769095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sz="3600" b="1" u="sng" dirty="0">
                <a:latin typeface="Century Gothic" panose="020B0502020202020204" pitchFamily="34" charset="0"/>
                <a:ea typeface="新細明體" pitchFamily="18" charset="-120"/>
              </a:rPr>
              <a:t>Summary of Main Teaching Points</a:t>
            </a:r>
            <a:endParaRPr lang="en-US" altLang="zh-TW" sz="3600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02366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‹</a:t>
            </a:r>
            <a:fld id="{26FF21EB-0DEE-40E8-97AB-81342551C361}" type="slidenum">
              <a:rPr lang="en-GB" smtClean="0"/>
              <a:t>14</a:t>
            </a:fld>
            <a:r>
              <a:rPr lang="en-GB" dirty="0"/>
              <a:t>› of 21</a:t>
            </a:r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593095" y="522972"/>
            <a:ext cx="682751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Question and Answer Session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2590800" y="2286000"/>
            <a:ext cx="4968875" cy="155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TW" sz="9600" dirty="0">
                <a:ea typeface="新細明體" pitchFamily="18" charset="-120"/>
              </a:rPr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704501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F3612-700D-4502-986C-934C234A2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: Amazon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F85513-24E8-4A23-A8D0-145FB7F5B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Amazon Global Logistics Technology</a:t>
            </a:r>
          </a:p>
          <a:p>
            <a:pPr marL="0" indent="0">
              <a:buNone/>
            </a:pPr>
            <a:r>
              <a:rPr lang="en-US" sz="2800" dirty="0">
                <a:hlinkClick r:id="rId2"/>
              </a:rPr>
              <a:t>https://www.youtube.com/watch?v=1PHwq1-f62k</a:t>
            </a:r>
            <a:endParaRPr lang="en-US" sz="2800" dirty="0"/>
          </a:p>
          <a:p>
            <a:r>
              <a:rPr lang="en-US" sz="2800" dirty="0"/>
              <a:t>Amazon is using AI in almost everything it does</a:t>
            </a:r>
          </a:p>
          <a:p>
            <a:pPr marL="0" indent="0">
              <a:buNone/>
            </a:pPr>
            <a:r>
              <a:rPr lang="en-US" sz="2800" dirty="0">
                <a:hlinkClick r:id="rId3"/>
              </a:rPr>
              <a:t>https://www.youtube.com/watch?v=2DtyjC0UxTw</a:t>
            </a:r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The Grand Theory of Amazon</a:t>
            </a:r>
          </a:p>
          <a:p>
            <a:pPr marL="0" indent="0">
              <a:buNone/>
            </a:pPr>
            <a:r>
              <a:rPr lang="en-US" sz="2800" dirty="0">
                <a:hlinkClick r:id="rId4"/>
              </a:rPr>
              <a:t>https://www.youtube.com/watch?v=UyohSu-Ft_U</a:t>
            </a:r>
            <a:endParaRPr lang="en-US" sz="2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298217-8FD0-4C19-B9DB-B2DDED95A16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/>
              <a:t>Slide ‹#› of 13</a:t>
            </a:r>
          </a:p>
        </p:txBody>
      </p:sp>
    </p:spTree>
    <p:extLst>
      <p:ext uri="{BB962C8B-B14F-4D97-AF65-F5344CB8AC3E}">
        <p14:creationId xmlns:p14="http://schemas.microsoft.com/office/powerpoint/2010/main" val="2359586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Expert Systems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 21 of 21</a:t>
            </a:r>
          </a:p>
        </p:txBody>
      </p:sp>
      <p:sp>
        <p:nvSpPr>
          <p:cNvPr id="5" name="Text Box 3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324067" y="522972"/>
            <a:ext cx="5365572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b="1" u="sng" dirty="0">
                <a:solidFill>
                  <a:srgbClr val="003366"/>
                </a:solidFill>
              </a:rPr>
              <a:t>What we will cover next</a:t>
            </a:r>
            <a:endParaRPr lang="en-US" altLang="en-US" u="sng" dirty="0">
              <a:solidFill>
                <a:srgbClr val="003366"/>
              </a:solidFill>
            </a:endParaRPr>
          </a:p>
        </p:txBody>
      </p:sp>
      <p:sp>
        <p:nvSpPr>
          <p:cNvPr id="2" name="Isosceles Triangle 1">
            <a:extLst>
              <a:ext uri="{FF2B5EF4-FFF2-40B4-BE49-F238E27FC236}">
                <a16:creationId xmlns:a16="http://schemas.microsoft.com/office/drawing/2014/main" id="{D56CF5B1-7D66-41CB-94DD-D95F4AEBDA8A}"/>
              </a:ext>
            </a:extLst>
          </p:cNvPr>
          <p:cNvSpPr/>
          <p:nvPr/>
        </p:nvSpPr>
        <p:spPr bwMode="auto">
          <a:xfrm>
            <a:off x="2935356" y="2696555"/>
            <a:ext cx="2756452" cy="2557670"/>
          </a:xfrm>
          <a:prstGeom prst="triangle">
            <a:avLst/>
          </a:prstGeom>
          <a:solidFill>
            <a:schemeClr val="accent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MY" sz="1800" i="0" u="none" strike="noStrike" normalizeH="0" baseline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1FE548-A4FA-4F8F-A1CB-8077B3A6D312}"/>
              </a:ext>
            </a:extLst>
          </p:cNvPr>
          <p:cNvSpPr/>
          <p:nvPr/>
        </p:nvSpPr>
        <p:spPr>
          <a:xfrm>
            <a:off x="2935356" y="4588278"/>
            <a:ext cx="2623931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0E3701-A058-453D-B366-C1572FAB4B97}"/>
              </a:ext>
            </a:extLst>
          </p:cNvPr>
          <p:cNvSpPr/>
          <p:nvPr/>
        </p:nvSpPr>
        <p:spPr>
          <a:xfrm>
            <a:off x="3045914" y="3927126"/>
            <a:ext cx="300595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Information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072614-F615-495A-A047-08ED928C6277}"/>
              </a:ext>
            </a:extLst>
          </p:cNvPr>
          <p:cNvSpPr/>
          <p:nvPr/>
        </p:nvSpPr>
        <p:spPr>
          <a:xfrm>
            <a:off x="2990143" y="3134273"/>
            <a:ext cx="264687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Knowledge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361367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9665" y="1697038"/>
            <a:ext cx="8229600" cy="4525962"/>
          </a:xfrm>
        </p:spPr>
        <p:txBody>
          <a:bodyPr/>
          <a:lstStyle/>
          <a:p>
            <a:r>
              <a:rPr lang="en-US" dirty="0"/>
              <a:t>Categories of Expert Systems</a:t>
            </a:r>
          </a:p>
          <a:p>
            <a:r>
              <a:rPr lang="en-US" dirty="0"/>
              <a:t>Components of Expert Systems</a:t>
            </a:r>
          </a:p>
          <a:p>
            <a:r>
              <a:rPr lang="en-US" dirty="0"/>
              <a:t>Expert System shell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 2  of 21 </a:t>
            </a:r>
          </a:p>
        </p:txBody>
      </p:sp>
      <p:sp>
        <p:nvSpPr>
          <p:cNvPr id="6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587867" y="299947"/>
            <a:ext cx="6971780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Topic &amp; Structure of The Lesson</a:t>
            </a:r>
            <a:endParaRPr lang="en-US" altLang="zh-TW" u="sng" dirty="0"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642706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>
                <a:latin typeface="Century Gothic" panose="020B0502020202020204" pitchFamily="34" charset="0"/>
                <a:ea typeface="新細明體" pitchFamily="18" charset="-120"/>
              </a:rPr>
              <a:t>At the end of this topic, You should be able to</a:t>
            </a:r>
          </a:p>
          <a:p>
            <a:r>
              <a:rPr lang="en-GB" dirty="0"/>
              <a:t>Introduction to Expert Systems</a:t>
            </a:r>
            <a:endParaRPr lang="en-US" dirty="0"/>
          </a:p>
          <a:p>
            <a:r>
              <a:rPr lang="en-GB" dirty="0"/>
              <a:t> Categories of Expert Systems</a:t>
            </a:r>
            <a:endParaRPr lang="en-US" dirty="0"/>
          </a:p>
          <a:p>
            <a:r>
              <a:rPr lang="en-GB" dirty="0"/>
              <a:t>Components of Expert System</a:t>
            </a:r>
            <a:endParaRPr lang="en-US" dirty="0"/>
          </a:p>
          <a:p>
            <a:r>
              <a:rPr lang="en-GB"/>
              <a:t>Expert </a:t>
            </a:r>
            <a:r>
              <a:rPr lang="en-GB" dirty="0"/>
              <a:t>System Shell</a:t>
            </a:r>
            <a:endParaRPr lang="en-US" altLang="zh-TW" dirty="0">
              <a:latin typeface="Century Gothic" panose="020B0502020202020204" pitchFamily="34" charset="0"/>
              <a:ea typeface="新細明體" pitchFamily="18" charset="-12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3  of  21</a:t>
            </a:r>
          </a:p>
        </p:txBody>
      </p:sp>
      <p:sp>
        <p:nvSpPr>
          <p:cNvPr id="5" name="Text Box 2"/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687536" y="304031"/>
            <a:ext cx="4560864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zh-TW" b="1" u="sng" dirty="0">
                <a:latin typeface="Century Gothic" panose="020B0502020202020204" pitchFamily="34" charset="0"/>
                <a:ea typeface="新細明體" pitchFamily="18" charset="-120"/>
              </a:rPr>
              <a:t>Learning Outcomes</a:t>
            </a:r>
          </a:p>
        </p:txBody>
      </p:sp>
    </p:spTree>
    <p:extLst>
      <p:ext uri="{BB962C8B-B14F-4D97-AF65-F5344CB8AC3E}">
        <p14:creationId xmlns:p14="http://schemas.microsoft.com/office/powerpoint/2010/main" val="212812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u="sng" dirty="0">
                <a:solidFill>
                  <a:schemeClr val="tx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Key Terms You Must Be Able To Use</a:t>
            </a:r>
            <a:endParaRPr lang="en-US" dirty="0">
              <a:solidFill>
                <a:schemeClr val="tx1"/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sz="2000" b="1" dirty="0">
                <a:latin typeface="Century Gothic" panose="020B0502020202020204" pitchFamily="34" charset="0"/>
              </a:rPr>
              <a:t>If you have mastered this topic, </a:t>
            </a:r>
            <a:r>
              <a:rPr lang="en-US" altLang="en-US" sz="2000" b="1" dirty="0">
                <a:solidFill>
                  <a:srgbClr val="990000"/>
                </a:solidFill>
                <a:latin typeface="Century Gothic" panose="020B0502020202020204" pitchFamily="34" charset="0"/>
              </a:rPr>
              <a:t>you should be able to use the following terms correctly in your assignments and exams</a:t>
            </a:r>
            <a:r>
              <a:rPr lang="en-US" altLang="en-US" sz="2000" b="1" dirty="0">
                <a:latin typeface="Century Gothic" panose="020B0502020202020204" pitchFamily="34" charset="0"/>
              </a:rPr>
              <a:t>:</a:t>
            </a:r>
          </a:p>
          <a:p>
            <a:pPr marL="0" indent="0">
              <a:buNone/>
            </a:pPr>
            <a:endParaRPr lang="en-US" altLang="en-US" sz="2000" b="1" dirty="0">
              <a:latin typeface="Century Gothic" panose="020B0502020202020204" pitchFamily="34" charset="0"/>
            </a:endParaRPr>
          </a:p>
          <a:p>
            <a:pPr marL="0" indent="0">
              <a:buNone/>
            </a:pPr>
            <a:r>
              <a:rPr lang="en-US" altLang="en-US" sz="2000" b="1" dirty="0">
                <a:latin typeface="Century Gothic" panose="020B0502020202020204" pitchFamily="34" charset="0"/>
              </a:rPr>
              <a:t>Expert System</a:t>
            </a:r>
          </a:p>
          <a:p>
            <a:pPr marL="0" indent="0">
              <a:buNone/>
            </a:pPr>
            <a:r>
              <a:rPr lang="en-US" altLang="en-US" sz="2000" b="1" dirty="0">
                <a:latin typeface="Century Gothic" panose="020B0502020202020204" pitchFamily="34" charset="0"/>
              </a:rPr>
              <a:t>Domain expert</a:t>
            </a:r>
          </a:p>
          <a:p>
            <a:pPr marL="0" indent="0">
              <a:buNone/>
            </a:pPr>
            <a:r>
              <a:rPr lang="en-US" altLang="en-US" sz="2000" b="1" dirty="0">
                <a:latin typeface="Century Gothic" panose="020B0502020202020204" pitchFamily="34" charset="0"/>
              </a:rPr>
              <a:t>Knowledge Engineer</a:t>
            </a:r>
          </a:p>
          <a:p>
            <a:pPr marL="0" indent="0">
              <a:buNone/>
            </a:pPr>
            <a:r>
              <a:rPr lang="en-US" altLang="en-US" sz="2000" b="1" dirty="0">
                <a:latin typeface="Century Gothic" panose="020B0502020202020204" pitchFamily="34" charset="0"/>
              </a:rPr>
              <a:t>Domain</a:t>
            </a:r>
          </a:p>
          <a:p>
            <a:endParaRPr lang="en-US" altLang="en-US" sz="2000" b="1" dirty="0">
              <a:latin typeface="Century Gothic" panose="020B0502020202020204" pitchFamily="34" charset="0"/>
            </a:endParaRP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 4 of 21</a:t>
            </a:r>
          </a:p>
        </p:txBody>
      </p:sp>
    </p:spTree>
    <p:extLst>
      <p:ext uri="{BB962C8B-B14F-4D97-AF65-F5344CB8AC3E}">
        <p14:creationId xmlns:p14="http://schemas.microsoft.com/office/powerpoint/2010/main" val="3875516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Expert systems were the first major economically successful product resulting from the study of Artificial Intelligence</a:t>
            </a:r>
          </a:p>
          <a:p>
            <a:r>
              <a:rPr lang="en-US" sz="2800" dirty="0"/>
              <a:t>An expert system is a computer program which can do the job of a human expert</a:t>
            </a:r>
          </a:p>
          <a:p>
            <a:r>
              <a:rPr lang="en-US" sz="2800" dirty="0"/>
              <a:t>An expert system can be defined as "a computer program which can draw reasoned conclusions from a body of knowledge in a restricted domain".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dirty="0"/>
              <a:t>Slide  5 of 21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Expert System</a:t>
            </a:r>
            <a:endParaRPr lang="en-US" altLang="zh-TW" b="1" u="sng" dirty="0">
              <a:solidFill>
                <a:schemeClr val="tx1"/>
              </a:solidFill>
              <a:latin typeface="Century Gothic" panose="020B0502020202020204" pitchFamily="34" charset="0"/>
              <a:ea typeface="新細明體" pitchFamily="18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922179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Functions of an expert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An expert system represents the knowledge of one or more domain experts.</a:t>
            </a:r>
          </a:p>
          <a:p>
            <a:r>
              <a:rPr lang="en-US" sz="2400" dirty="0"/>
              <a:t>A simple expert system may represent the knowledge of a single expert, but most commercial expert systems represent the knowledge on many experts.</a:t>
            </a:r>
          </a:p>
          <a:p>
            <a:r>
              <a:rPr lang="en-US" sz="2400" dirty="0"/>
              <a:t>The purpose of an expert system is to provide advice to a user through a process of consultation. </a:t>
            </a:r>
          </a:p>
          <a:p>
            <a:r>
              <a:rPr lang="en-US" sz="2400" dirty="0"/>
              <a:t>The expert system can provide this consultation through a series of questions to the user</a:t>
            </a:r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6 of 21</a:t>
            </a:r>
          </a:p>
        </p:txBody>
      </p:sp>
    </p:spTree>
    <p:extLst>
      <p:ext uri="{BB962C8B-B14F-4D97-AF65-F5344CB8AC3E}">
        <p14:creationId xmlns:p14="http://schemas.microsoft.com/office/powerpoint/2010/main" val="312829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continued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good expert system will also be able to explain to the user: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why certain questions are being asked</a:t>
            </a:r>
          </a:p>
          <a:p>
            <a:pPr marL="514350" indent="-514350">
              <a:buFont typeface="+mj-lt"/>
              <a:buAutoNum type="alphaLcParenR"/>
            </a:pPr>
            <a:r>
              <a:rPr lang="en-US" dirty="0"/>
              <a:t>how it reached its conclusion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7 of 21</a:t>
            </a:r>
          </a:p>
        </p:txBody>
      </p:sp>
    </p:spTree>
    <p:extLst>
      <p:ext uri="{BB962C8B-B14F-4D97-AF65-F5344CB8AC3E}">
        <p14:creationId xmlns:p14="http://schemas.microsoft.com/office/powerpoint/2010/main" val="2698780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Applications of expert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Expert systems have been developed for a wide range of domains. These include systems giving medical, legal or financial advice, but the range of domains is increasing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10 of 21</a:t>
            </a:r>
          </a:p>
        </p:txBody>
      </p:sp>
    </p:spTree>
    <p:extLst>
      <p:ext uri="{BB962C8B-B14F-4D97-AF65-F5344CB8AC3E}">
        <p14:creationId xmlns:p14="http://schemas.microsoft.com/office/powerpoint/2010/main" val="651212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Categories of Expert Systems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0" hangingPunct="0">
              <a:buNone/>
            </a:pPr>
            <a:r>
              <a:rPr lang="en-US" sz="2400" dirty="0">
                <a:solidFill>
                  <a:srgbClr val="000000"/>
                </a:solidFill>
              </a:rPr>
              <a:t>The output provided by expert systems can be used for:</a:t>
            </a:r>
          </a:p>
          <a:p>
            <a:pPr lvl="0" eaLnBrk="0" hangingPunc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pPr lvl="0" eaLnBrk="0" hangingPunct="0"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</a:rPr>
              <a:t> Advice</a:t>
            </a:r>
          </a:p>
          <a:p>
            <a:pPr lvl="0" eaLnBrk="0" hangingPunct="0"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</a:rPr>
              <a:t>Classification</a:t>
            </a:r>
          </a:p>
          <a:p>
            <a:pPr lvl="0" eaLnBrk="0" hangingPunct="0"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</a:rPr>
              <a:t>Diagnosis</a:t>
            </a:r>
          </a:p>
          <a:p>
            <a:pPr lvl="0" eaLnBrk="0" hangingPunct="0">
              <a:buFont typeface="Wingdings" pitchFamily="2" charset="2"/>
              <a:buChar char="Ø"/>
            </a:pPr>
            <a:r>
              <a:rPr lang="en-US" sz="2400" dirty="0">
                <a:solidFill>
                  <a:srgbClr val="000000"/>
                </a:solidFill>
              </a:rPr>
              <a:t>Planning.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6248400" y="6623050"/>
            <a:ext cx="2895600" cy="234950"/>
          </a:xfrm>
        </p:spPr>
        <p:txBody>
          <a:bodyPr/>
          <a:lstStyle/>
          <a:p>
            <a:pPr>
              <a:defRPr/>
            </a:pPr>
            <a:r>
              <a:rPr lang="en-GB" dirty="0"/>
              <a:t>Slide  13 of 21</a:t>
            </a:r>
          </a:p>
        </p:txBody>
      </p:sp>
    </p:spTree>
    <p:extLst>
      <p:ext uri="{BB962C8B-B14F-4D97-AF65-F5344CB8AC3E}">
        <p14:creationId xmlns:p14="http://schemas.microsoft.com/office/powerpoint/2010/main" val="1391568858"/>
      </p:ext>
    </p:extLst>
  </p:cSld>
  <p:clrMapOvr>
    <a:masterClrMapping/>
  </p:clrMapOvr>
</p:sld>
</file>

<file path=ppt/theme/theme1.xml><?xml version="1.0" encoding="utf-8"?>
<a:theme xmlns:a="http://schemas.openxmlformats.org/drawingml/2006/main" name="UCTI-Template-foundation-level">
  <a:themeElements>
    <a:clrScheme name="UCTI-Template-foundation-level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UCTI-Template-foundation-leve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UCTI-Template-foundation-level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CTI-Template-foundation-level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CTI-Template-foundation-level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C3AFB570E7C147A6CB873E0E3D80DF" ma:contentTypeVersion="3" ma:contentTypeDescription="Create a new document." ma:contentTypeScope="" ma:versionID="83b583b6a61994f9ff2ae70cf2c382a0">
  <xsd:schema xmlns:xsd="http://www.w3.org/2001/XMLSchema" xmlns:xs="http://www.w3.org/2001/XMLSchema" xmlns:p="http://schemas.microsoft.com/office/2006/metadata/properties" xmlns:ns2="8e5a3d33-c4d0-481b-997b-1f4a76a778ea" targetNamespace="http://schemas.microsoft.com/office/2006/metadata/properties" ma:root="true" ma:fieldsID="4b1aa29d78dbd2056688d14b8cead521" ns2:_="">
    <xsd:import namespace="8e5a3d33-c4d0-481b-997b-1f4a76a778e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e5a3d33-c4d0-481b-997b-1f4a76a778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B30F14B-65A9-4DBD-93D7-985AC01BD164}"/>
</file>

<file path=customXml/itemProps2.xml><?xml version="1.0" encoding="utf-8"?>
<ds:datastoreItem xmlns:ds="http://schemas.openxmlformats.org/officeDocument/2006/customXml" ds:itemID="{5053187C-FAE3-4A4D-9D55-DB31C2A6D0DE}"/>
</file>

<file path=customXml/itemProps3.xml><?xml version="1.0" encoding="utf-8"?>
<ds:datastoreItem xmlns:ds="http://schemas.openxmlformats.org/officeDocument/2006/customXml" ds:itemID="{CD809673-3E39-4A16-8579-4CF72B28FD40}"/>
</file>

<file path=docProps/app.xml><?xml version="1.0" encoding="utf-8"?>
<Properties xmlns="http://schemas.openxmlformats.org/officeDocument/2006/extended-properties" xmlns:vt="http://schemas.openxmlformats.org/officeDocument/2006/docPropsVTypes">
  <Template>APUtemplate-Level_1 (7)</Template>
  <TotalTime>66</TotalTime>
  <Pages>11</Pages>
  <Words>682</Words>
  <Application>Microsoft Office PowerPoint</Application>
  <PresentationFormat>On-screen Show (4:3)</PresentationFormat>
  <Paragraphs>95</Paragraphs>
  <Slides>16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</vt:lpstr>
      <vt:lpstr>UCTI-Template-foundation-level</vt:lpstr>
      <vt:lpstr>Introduction to AI CT017-3-1-IAI  Ver 1.0 </vt:lpstr>
      <vt:lpstr>Topic &amp; Structure of The Lesson</vt:lpstr>
      <vt:lpstr>Learning Outcomes</vt:lpstr>
      <vt:lpstr>Key Terms You Must Be Able To Use</vt:lpstr>
      <vt:lpstr>What is Expert System</vt:lpstr>
      <vt:lpstr>Functions of an expert system</vt:lpstr>
      <vt:lpstr>continued</vt:lpstr>
      <vt:lpstr>Applications of expert systems</vt:lpstr>
      <vt:lpstr>Categories of Expert Systems</vt:lpstr>
      <vt:lpstr>Components of Expert Systems</vt:lpstr>
      <vt:lpstr>Expert System Shell</vt:lpstr>
      <vt:lpstr>Question</vt:lpstr>
      <vt:lpstr>PowerPoint Presentation</vt:lpstr>
      <vt:lpstr>Question and Answer Session</vt:lpstr>
      <vt:lpstr>Case study : Amazon</vt:lpstr>
      <vt:lpstr>What we will cover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MSc</dc:subject>
  <dc:creator>Mrs. Kwan (Wong Hua Hung)</dc:creator>
  <cp:lastModifiedBy>Ts. Dr. Vinothini Kasinathan</cp:lastModifiedBy>
  <cp:revision>22</cp:revision>
  <cp:lastPrinted>1995-11-02T09:23:42Z</cp:lastPrinted>
  <dcterms:created xsi:type="dcterms:W3CDTF">2017-10-17T07:27:09Z</dcterms:created>
  <dcterms:modified xsi:type="dcterms:W3CDTF">2021-09-22T09:40:11Z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0x01010034C3AFB570E7C147A6CB873E0E3D80DF</vt:lpwstr>
  </property>
</Properties>
</file>

<file path=docProps/thumbnail.jpeg>
</file>